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0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6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53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1F74A-3427-4AC6-A926-72209149EC17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6D03E-B698-4A1F-B58A-6A0195E2B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65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Downtown</a:t>
            </a:r>
            <a:r>
              <a:rPr lang="en-US" baseline="0" dirty="0" smtClean="0"/>
              <a:t> Rantoul, Illinois; slide accompanies story of self-reliance and a local community</a:t>
            </a:r>
            <a:r>
              <a:rPr lang="en-US" baseline="0" dirty="0" smtClean="0"/>
              <a:t>. Wikipedia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6D03E-B698-4A1F-B58A-6A0195E2BF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28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ABC Learning</a:t>
            </a:r>
            <a:r>
              <a:rPr lang="en-US" baseline="0" dirty="0" smtClean="0"/>
              <a:t> Center – the commodification of child care</a:t>
            </a:r>
            <a:r>
              <a:rPr lang="en-US" baseline="0" dirty="0" smtClean="0"/>
              <a:t>. Wikipedia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6D03E-B698-4A1F-B58A-6A0195E2BF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77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</a:t>
            </a:r>
            <a:r>
              <a:rPr lang="en-US" baseline="0" dirty="0" smtClean="0"/>
              <a:t> Walton’s original Walton Five and Dime Store in Bentonville, Arkansas, now serving as the Walmart Visitor Center</a:t>
            </a:r>
            <a:r>
              <a:rPr lang="en-US" baseline="0" dirty="0" smtClean="0"/>
              <a:t>. Wikipedia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6D03E-B698-4A1F-B58A-6A0195E2BF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91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Wikipedia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6D03E-B698-4A1F-B58A-6A0195E2BF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25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Wikipedia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6D03E-B698-4A1F-B58A-6A0195E2BF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46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"We Support The Timber Industry" signs were painted in 2000-2001 to show support for the now defunct "PALCO" Pacific Lumber Company. Wikipedia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6D03E-B698-4A1F-B58A-6A0195E2BF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22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McDonald’s Big Mac, introduced in 1968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6D03E-B698-4A1F-B58A-6A0195E2BF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39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One</a:t>
            </a:r>
            <a:r>
              <a:rPr lang="en-US" baseline="0" dirty="0" smtClean="0"/>
              <a:t> of the former Visa Logos, used from 1970 to 2006. Visa is the largest credit card company. </a:t>
            </a:r>
            <a:r>
              <a:rPr lang="en-US" baseline="0" dirty="0" smtClean="0"/>
              <a:t>Wikipedia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6D03E-B698-4A1F-B58A-6A0195E2BF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79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</a:t>
            </a:r>
            <a:r>
              <a:rPr lang="en-US" baseline="0" dirty="0" smtClean="0"/>
              <a:t> loans a ball and </a:t>
            </a:r>
            <a:r>
              <a:rPr lang="en-US" baseline="0" dirty="0" smtClean="0"/>
              <a:t>chain.  (no not duplicate)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6D03E-B698-4A1F-B58A-6A0195E2BF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14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/>
              </a:rPr>
              <a:t>Cartoon Diablo at </a:t>
            </a:r>
            <a:r>
              <a:rPr lang="en-US" dirty="0" err="1" smtClean="0">
                <a:effectLst/>
              </a:rPr>
              <a:t>en.wikipedia</a:t>
            </a:r>
            <a:r>
              <a:rPr lang="en-US" dirty="0" smtClean="0">
                <a:effectLst/>
              </a:rPr>
              <a:t> - Based on the Delta Cost Project study </a:t>
            </a:r>
            <a:r>
              <a:rPr lang="en-US" i="1" dirty="0" smtClean="0">
                <a:effectLst/>
              </a:rPr>
              <a:t>Trends in College Spending 1998-2008</a:t>
            </a:r>
            <a:r>
              <a:rPr lang="en-US" dirty="0" smtClean="0">
                <a:effectLst/>
              </a:rPr>
              <a:t>, Figure A1, by Donna M. </a:t>
            </a:r>
            <a:r>
              <a:rPr lang="en-US" dirty="0" err="1" smtClean="0">
                <a:effectLst/>
              </a:rPr>
              <a:t>Desrochers</a:t>
            </a:r>
            <a:r>
              <a:rPr lang="en-US" dirty="0" smtClean="0">
                <a:effectLst/>
              </a:rPr>
              <a:t>, Colleen M. </a:t>
            </a:r>
            <a:r>
              <a:rPr lang="en-US" dirty="0" err="1" smtClean="0">
                <a:effectLst/>
              </a:rPr>
              <a:t>Lenihan</a:t>
            </a:r>
            <a:r>
              <a:rPr lang="en-US" dirty="0" smtClean="0">
                <a:effectLst/>
              </a:rPr>
              <a:t> and Jane V. Wellman Transferred from </a:t>
            </a:r>
            <a:r>
              <a:rPr lang="en-US" dirty="0" err="1" smtClean="0">
                <a:effectLst/>
              </a:rPr>
              <a:t>en.wikipedia</a:t>
            </a:r>
            <a:r>
              <a:rPr lang="en-US" dirty="0" smtClean="0">
                <a:effectLst/>
              </a:rPr>
              <a:t> by </a:t>
            </a:r>
            <a:r>
              <a:rPr lang="en-US" dirty="0" err="1" smtClean="0">
                <a:effectLst/>
              </a:rPr>
              <a:t>SreeBot</a:t>
            </a:r>
            <a:r>
              <a:rPr lang="en-US" dirty="0" smtClean="0">
                <a:effectLst/>
              </a:rPr>
              <a:t>.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smtClean="0"/>
              <a:t>Wikipedia</a:t>
            </a:r>
            <a:endParaRPr lang="en-US" dirty="0" smtClean="0"/>
          </a:p>
          <a:p>
            <a:endParaRPr lang="en-US" dirty="0" smtClean="0">
              <a:effectLst/>
            </a:endParaRPr>
          </a:p>
          <a:p>
            <a:pPr fontAlgn="t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of rising college costs due to cost shifting from state funding to tuition.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6D03E-B698-4A1F-B58A-6A0195E2BF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50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Federal Reserve Bank of NY - http://www.newyorkfed.org/</a:t>
            </a:r>
            <a:r>
              <a:rPr lang="en-US" dirty="0" err="1" smtClean="0">
                <a:effectLst/>
              </a:rPr>
              <a:t>studentloandebt</a:t>
            </a:r>
            <a:r>
              <a:rPr lang="en-US" dirty="0" smtClean="0">
                <a:effectLst/>
              </a:rPr>
              <a:t>/…</a:t>
            </a:r>
          </a:p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U.S. Student Loan Debt Distribution Q4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2012. </a:t>
            </a:r>
            <a:r>
              <a:rPr lang="en-US" baseline="0" dirty="0" smtClean="0"/>
              <a:t>Wikipedia</a:t>
            </a:r>
            <a:endParaRPr lang="en-US" dirty="0" smtClean="0"/>
          </a:p>
          <a:p>
            <a:pPr fontAlgn="t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6D03E-B698-4A1F-B58A-6A0195E2BF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36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Wikipedia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6D03E-B698-4A1F-B58A-6A0195E2BF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988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House in Salinas, California under foreclosure, following the popping of the U.S. Real Estate bubble. </a:t>
            </a:r>
            <a:r>
              <a:rPr lang="en-US" baseline="0" dirty="0" smtClean="0"/>
              <a:t>Wikipedia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6D03E-B698-4A1F-B58A-6A0195E2BF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442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/>
              </a:rPr>
              <a:t>Productivity and Real Median Family Income Growth 1947–2009</a:t>
            </a:r>
            <a:r>
              <a:rPr lang="en-US" dirty="0" smtClean="0">
                <a:effectLst/>
              </a:rPr>
              <a:t>. </a:t>
            </a:r>
            <a:r>
              <a:rPr lang="en-US" baseline="0" smtClean="0"/>
              <a:t>Wikipedia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6D03E-B698-4A1F-B58A-6A0195E2BFD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CIA </a:t>
            </a:r>
            <a:r>
              <a:rPr lang="en-US" dirty="0" err="1" smtClean="0"/>
              <a:t>Factbook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6D03E-B698-4A1F-B58A-6A0195E2BF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77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Vessels combat the fire on the Deepwater Horizon while the U.S. Coast Guard searches for missing crew. The clean-up</a:t>
            </a:r>
            <a:r>
              <a:rPr lang="en-US" baseline="0" dirty="0" smtClean="0"/>
              <a:t> of the BP Oil Spill added to GDP</a:t>
            </a:r>
            <a:r>
              <a:rPr lang="en-US" baseline="0" dirty="0" smtClean="0"/>
              <a:t>. Wikipedia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6D03E-B698-4A1F-B58A-6A0195E2BF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87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/>
              </a:rPr>
              <a:t>United States Department of Commerce - U.S. Bureau of Economic </a:t>
            </a:r>
            <a:r>
              <a:rPr lang="en-US" dirty="0" smtClean="0">
                <a:effectLst/>
              </a:rPr>
              <a:t>Analysis. </a:t>
            </a:r>
            <a:r>
              <a:rPr lang="en-US" baseline="0" dirty="0" smtClean="0"/>
              <a:t>Wikipedia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6D03E-B698-4A1F-B58A-6A0195E2BF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80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Amusement Park at the center of the Mall</a:t>
            </a:r>
            <a:r>
              <a:rPr lang="en-US" baseline="0" dirty="0" smtClean="0"/>
              <a:t> of America in Bloomington, Minnesota, the largest shipping mall in the U.S</a:t>
            </a:r>
            <a:r>
              <a:rPr lang="en-US" baseline="0" dirty="0" smtClean="0"/>
              <a:t>. Wikipedia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6D03E-B698-4A1F-B58A-6A0195E2BF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38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Wikipedia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6D03E-B698-4A1F-B58A-6A0195E2BF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87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/>
              </a:rPr>
              <a:t>Buy Nothing Day demonstration in San Francisco, November 2000This photo (C) Lars </a:t>
            </a:r>
            <a:r>
              <a:rPr lang="en-US" dirty="0" err="1" smtClean="0">
                <a:effectLst/>
              </a:rPr>
              <a:t>Aronsson</a:t>
            </a:r>
            <a:r>
              <a:rPr lang="en-US" dirty="0" smtClean="0">
                <a:effectLst/>
              </a:rPr>
              <a:t> - Own </a:t>
            </a:r>
            <a:r>
              <a:rPr lang="en-US" dirty="0" smtClean="0">
                <a:effectLst/>
              </a:rPr>
              <a:t>work  </a:t>
            </a:r>
            <a:r>
              <a:rPr lang="en-US" baseline="0" dirty="0" smtClean="0"/>
              <a:t>Wikipedia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6D03E-B698-4A1F-B58A-6A0195E2BF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Starbucks Coffee in </a:t>
            </a:r>
            <a:r>
              <a:rPr lang="en-US" dirty="0" smtClean="0"/>
              <a:t>Singapore. </a:t>
            </a:r>
            <a:r>
              <a:rPr lang="en-US" baseline="0" dirty="0" smtClean="0"/>
              <a:t>Wikipedia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6D03E-B698-4A1F-B58A-6A0195E2BF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01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Autofit/>
          </a:bodyPr>
          <a:lstStyle/>
          <a:p>
            <a:r>
              <a:rPr lang="en-US" dirty="0" smtClean="0"/>
              <a:t>Chapter 4:</a:t>
            </a:r>
            <a:br>
              <a:rPr lang="en-US" dirty="0" smtClean="0"/>
            </a:br>
            <a:r>
              <a:rPr lang="en-US" dirty="0" smtClean="0"/>
              <a:t>The Impact of Neoliberalism</a:t>
            </a:r>
            <a:br>
              <a:rPr lang="en-US" dirty="0" smtClean="0"/>
            </a:br>
            <a:r>
              <a:rPr lang="en-US" dirty="0" smtClean="0"/>
              <a:t>in the United States: </a:t>
            </a:r>
            <a:br>
              <a:rPr lang="en-US" dirty="0" smtClean="0"/>
            </a:br>
            <a:r>
              <a:rPr lang="en-US" dirty="0" smtClean="0"/>
              <a:t>Ten 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i="1" dirty="0" smtClean="0"/>
              <a:t>“Markets and money must again become the servants and not the masters of our vision and values.”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…  </a:t>
            </a:r>
            <a:r>
              <a:rPr lang="en-US" i="1" dirty="0" err="1" smtClean="0"/>
              <a:t>Jackob</a:t>
            </a:r>
            <a:r>
              <a:rPr lang="en-US" i="1" dirty="0" smtClean="0"/>
              <a:t> von </a:t>
            </a:r>
            <a:r>
              <a:rPr lang="en-US" i="1" dirty="0" err="1" smtClean="0"/>
              <a:t>Uexkull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30723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Anti-Consumerism Demonstration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8153399" cy="5257800"/>
          </a:xfrm>
          <a:ln w="19050">
            <a:solidFill>
              <a:schemeClr val="tx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39039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Impact #4: Increased Commodification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8381999" cy="5334000"/>
          </a:xfrm>
        </p:spPr>
      </p:pic>
    </p:spTree>
    <p:extLst>
      <p:ext uri="{BB962C8B-B14F-4D97-AF65-F5344CB8AC3E}">
        <p14:creationId xmlns:p14="http://schemas.microsoft.com/office/powerpoint/2010/main" val="116311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Commodification: Child Care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8229600" cy="5257800"/>
          </a:xfrm>
        </p:spPr>
      </p:pic>
    </p:spTree>
    <p:extLst>
      <p:ext uri="{BB962C8B-B14F-4D97-AF65-F5344CB8AC3E}">
        <p14:creationId xmlns:p14="http://schemas.microsoft.com/office/powerpoint/2010/main" val="2906106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Impact #5: </a:t>
            </a:r>
            <a:br>
              <a:rPr lang="en-US" dirty="0" smtClean="0"/>
            </a:br>
            <a:r>
              <a:rPr lang="en-US" dirty="0" smtClean="0"/>
              <a:t>Concentration of Corporate Power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0"/>
            <a:ext cx="7162799" cy="4953000"/>
          </a:xfrm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22661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2590800" y="1417638"/>
            <a:ext cx="3733800" cy="94456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10600" cy="6400800"/>
          </a:xfr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1650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Safeway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8229600" cy="5334000"/>
          </a:xfrm>
          <a:ln w="952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05571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Pacific Lumber Company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7924800" cy="5257800"/>
          </a:xfr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014707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#6: Rise of External Costs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526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3306987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1219200"/>
            <a:ext cx="1447800" cy="1447800"/>
          </a:xfrm>
        </p:spPr>
        <p:txBody>
          <a:bodyPr/>
          <a:lstStyle/>
          <a:p>
            <a:r>
              <a:rPr lang="en-US" dirty="0" smtClean="0"/>
              <a:t>Subsidy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610600" cy="6324600"/>
          </a:xfrm>
          <a:ln w="1270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07367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#7: Build-Up of Debt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7696200" cy="4648200"/>
          </a:xfrm>
          <a:ln w="127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421831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761999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Ten Consequences: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1. Reduction of Self-Reliance &amp; Local Economy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2. Unbridled Economic Growth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Rampant Consumerism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4. Increased Commodification</a:t>
            </a:r>
          </a:p>
          <a:p>
            <a:pPr marL="514350" indent="-514350">
              <a:buAutoNum type="arabicPeriod" startAt="5"/>
            </a:pPr>
            <a:r>
              <a:rPr lang="en-US" dirty="0" smtClean="0">
                <a:solidFill>
                  <a:schemeClr val="tx1"/>
                </a:solidFill>
              </a:rPr>
              <a:t>Concentration of Corporate Power</a:t>
            </a:r>
          </a:p>
          <a:p>
            <a:pPr marL="514350" indent="-514350">
              <a:buAutoNum type="arabicPeriod" startAt="5"/>
            </a:pPr>
            <a:r>
              <a:rPr lang="en-US" dirty="0" smtClean="0">
                <a:solidFill>
                  <a:schemeClr val="tx1"/>
                </a:solidFill>
              </a:rPr>
              <a:t>Rise of External Costs</a:t>
            </a:r>
          </a:p>
          <a:p>
            <a:pPr marL="514350" indent="-514350">
              <a:buAutoNum type="arabicPeriod" startAt="5"/>
            </a:pPr>
            <a:r>
              <a:rPr lang="en-US" dirty="0" smtClean="0">
                <a:solidFill>
                  <a:schemeClr val="tx1"/>
                </a:solidFill>
              </a:rPr>
              <a:t>Build-Up of Debt</a:t>
            </a:r>
          </a:p>
          <a:p>
            <a:pPr marL="514350" indent="-514350">
              <a:buAutoNum type="arabicPeriod" startAt="5"/>
            </a:pPr>
            <a:r>
              <a:rPr lang="en-US" dirty="0" smtClean="0">
                <a:solidFill>
                  <a:schemeClr val="tx1"/>
                </a:solidFill>
              </a:rPr>
              <a:t>Emasculation of Labor</a:t>
            </a:r>
          </a:p>
          <a:p>
            <a:pPr marL="514350" indent="-514350">
              <a:buAutoNum type="arabicPeriod" startAt="5"/>
            </a:pPr>
            <a:r>
              <a:rPr lang="en-US" dirty="0" smtClean="0">
                <a:solidFill>
                  <a:schemeClr val="tx1"/>
                </a:solidFill>
              </a:rPr>
              <a:t>Widening Social Inequality</a:t>
            </a:r>
          </a:p>
          <a:p>
            <a:pPr marL="514350" indent="-514350">
              <a:buAutoNum type="arabicPeriod" startAt="5"/>
            </a:pPr>
            <a:r>
              <a:rPr lang="en-US" dirty="0" smtClean="0">
                <a:solidFill>
                  <a:schemeClr val="tx1"/>
                </a:solidFill>
              </a:rPr>
              <a:t> Ascension of Dollar Democracy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48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Student Loans: A Ball and Chain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6781800" cy="5029200"/>
          </a:xfrm>
        </p:spPr>
      </p:pic>
    </p:spTree>
    <p:extLst>
      <p:ext uri="{BB962C8B-B14F-4D97-AF65-F5344CB8AC3E}">
        <p14:creationId xmlns:p14="http://schemas.microsoft.com/office/powerpoint/2010/main" val="2080517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981200" y="1905000"/>
            <a:ext cx="48006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610600" cy="6553200"/>
          </a:xfr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95810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895600"/>
            <a:ext cx="1295400" cy="1524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610600" cy="6400800"/>
          </a:xfr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698183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Mortgage Debt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8077199" cy="5181600"/>
          </a:xfrm>
        </p:spPr>
      </p:pic>
    </p:spTree>
    <p:extLst>
      <p:ext uri="{BB962C8B-B14F-4D97-AF65-F5344CB8AC3E}">
        <p14:creationId xmlns:p14="http://schemas.microsoft.com/office/powerpoint/2010/main" val="3898294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Emasculation of Labor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8686800" cy="5334000"/>
          </a:xfrm>
        </p:spPr>
      </p:pic>
    </p:spTree>
    <p:extLst>
      <p:ext uri="{BB962C8B-B14F-4D97-AF65-F5344CB8AC3E}">
        <p14:creationId xmlns:p14="http://schemas.microsoft.com/office/powerpoint/2010/main" val="3688375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Impact #1:  A Reduction of </a:t>
            </a:r>
            <a:br>
              <a:rPr lang="en-US" dirty="0" smtClean="0"/>
            </a:br>
            <a:r>
              <a:rPr lang="en-US" dirty="0" smtClean="0"/>
              <a:t>Self-Reliance and the Local Economy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8305800" cy="4191000"/>
          </a:xfrm>
          <a:ln w="127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171291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Impact #2: </a:t>
            </a:r>
            <a:br>
              <a:rPr lang="en-US" dirty="0" smtClean="0"/>
            </a:br>
            <a:r>
              <a:rPr lang="en-US" dirty="0" smtClean="0"/>
              <a:t>Unbridled Economic Growth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00200"/>
            <a:ext cx="4114800" cy="4648200"/>
          </a:xfrm>
          <a:ln w="1905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1383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143000"/>
            <a:ext cx="1981200" cy="762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763000" cy="6019800"/>
          </a:xfrm>
          <a:ln w="1905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781841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Deepwater Horizon Oil Spill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7924800" cy="5181600"/>
          </a:xfrm>
        </p:spPr>
      </p:pic>
    </p:spTree>
    <p:extLst>
      <p:ext uri="{BB962C8B-B14F-4D97-AF65-F5344CB8AC3E}">
        <p14:creationId xmlns:p14="http://schemas.microsoft.com/office/powerpoint/2010/main" val="34978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981200"/>
            <a:ext cx="2057400" cy="685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763000" cy="6477000"/>
          </a:xfrm>
          <a:ln w="19050">
            <a:solidFill>
              <a:schemeClr val="tx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1896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#3: Rampant Consumerism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295400"/>
            <a:ext cx="7772400" cy="5181600"/>
          </a:xfrm>
        </p:spPr>
      </p:pic>
    </p:spTree>
    <p:extLst>
      <p:ext uri="{BB962C8B-B14F-4D97-AF65-F5344CB8AC3E}">
        <p14:creationId xmlns:p14="http://schemas.microsoft.com/office/powerpoint/2010/main" val="2162037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Black Friday Shopping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8305800" cy="5334000"/>
          </a:xfr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33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491</Words>
  <Application>Microsoft Office PowerPoint</Application>
  <PresentationFormat>On-screen Show (4:3)</PresentationFormat>
  <Paragraphs>77</Paragraphs>
  <Slides>24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Chapter 4: The Impact of Neoliberalism in the United States:  Ten Consequences</vt:lpstr>
      <vt:lpstr>Ten Consequences:</vt:lpstr>
      <vt:lpstr>Impact #1:  A Reduction of  Self-Reliance and the Local Economy</vt:lpstr>
      <vt:lpstr>Impact #2:  Unbridled Economic Growth</vt:lpstr>
      <vt:lpstr>PowerPoint Presentation</vt:lpstr>
      <vt:lpstr>Deepwater Horizon Oil Spill</vt:lpstr>
      <vt:lpstr>PowerPoint Presentation</vt:lpstr>
      <vt:lpstr>Impact #3: Rampant Consumerism</vt:lpstr>
      <vt:lpstr>Black Friday Shopping</vt:lpstr>
      <vt:lpstr>Anti-Consumerism Demonstration</vt:lpstr>
      <vt:lpstr>Impact #4: Increased Commodification</vt:lpstr>
      <vt:lpstr>Commodification: Child Care </vt:lpstr>
      <vt:lpstr>Impact #5:  Concentration of Corporate Power</vt:lpstr>
      <vt:lpstr>PowerPoint Presentation</vt:lpstr>
      <vt:lpstr>Safeway</vt:lpstr>
      <vt:lpstr>Pacific Lumber Company</vt:lpstr>
      <vt:lpstr>Impact #6: Rise of External Costs</vt:lpstr>
      <vt:lpstr>Subsidy</vt:lpstr>
      <vt:lpstr>#7: Build-Up of Debt</vt:lpstr>
      <vt:lpstr>Student Loans: A Ball and Chain</vt:lpstr>
      <vt:lpstr>PowerPoint Presentation</vt:lpstr>
      <vt:lpstr>PowerPoint Presentation</vt:lpstr>
      <vt:lpstr>Mortgage Debt</vt:lpstr>
      <vt:lpstr>Emasculation of Labor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4:  The Impact of Neoliberalism in the United States: </dc:title>
  <dc:creator>Back In Use</dc:creator>
  <cp:lastModifiedBy>Back In Use</cp:lastModifiedBy>
  <cp:revision>13</cp:revision>
  <dcterms:created xsi:type="dcterms:W3CDTF">2006-08-16T00:00:00Z</dcterms:created>
  <dcterms:modified xsi:type="dcterms:W3CDTF">2015-03-02T19:41:30Z</dcterms:modified>
</cp:coreProperties>
</file>